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43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FAEF7"/>
    <a:srgbClr val="FFCC00"/>
    <a:srgbClr val="2D3437"/>
    <a:srgbClr val="0C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825" autoAdjust="0"/>
  </p:normalViewPr>
  <p:slideViewPr>
    <p:cSldViewPr snapToGrid="0" snapToObjects="1">
      <p:cViewPr varScale="1">
        <p:scale>
          <a:sx n="96" d="100"/>
          <a:sy n="96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D7752E19-E518-D64D-841A-990BDE1D6750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E62942B8-DBDF-E84A-8934-EB670062B1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1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9B0958DB-CB0D-3446-B69F-8DB8BA36F7F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7AA37C63-07A8-2E4A-B9D8-183BE135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37C63-07A8-2E4A-B9D8-183BE135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0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llydicarlo/Studio%20Generosa/SG-59%20WT%20PPT%20Template/Hi-Res/Map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5493" y="4786614"/>
            <a:ext cx="7838507" cy="390744"/>
          </a:xfrm>
          <a:prstGeom prst="rect">
            <a:avLst/>
          </a:prstGeom>
          <a:solidFill>
            <a:srgbClr val="2D343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786614"/>
            <a:ext cx="1012421" cy="390744"/>
          </a:xfrm>
          <a:prstGeom prst="rect">
            <a:avLst/>
          </a:prstGeom>
          <a:solidFill>
            <a:srgbClr val="918F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2495" y="4786614"/>
            <a:ext cx="372998" cy="390744"/>
          </a:xfrm>
          <a:prstGeom prst="rect">
            <a:avLst/>
          </a:prstGeom>
          <a:solidFill>
            <a:srgbClr val="7FC31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4786614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25" y="5177358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2495" y="4786614"/>
            <a:ext cx="0" cy="39074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5493" y="4786614"/>
            <a:ext cx="0" cy="3996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932495" y="4801109"/>
            <a:ext cx="372998" cy="36175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0" i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&gt;</a:t>
            </a:r>
            <a:endParaRPr lang="en-US" sz="1300" b="0" i="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94738" y="5432089"/>
            <a:ext cx="3617117" cy="707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rgbClr val="2D3437"/>
                </a:solidFill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to add client name and information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376539" y="4759972"/>
            <a:ext cx="3635316" cy="3996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z="1050" dirty="0" smtClean="0"/>
              <a:t>click here to add subtitle or presentation date</a:t>
            </a:r>
            <a:endParaRPr lang="en-US" sz="1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31141" y="4003872"/>
            <a:ext cx="7003819" cy="559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1"/>
          </p:nvPr>
        </p:nvSpPr>
        <p:spPr>
          <a:xfrm>
            <a:off x="8672513" y="22225"/>
            <a:ext cx="471487" cy="365125"/>
          </a:xfrm>
          <a:prstGeom prst="rect">
            <a:avLst/>
          </a:prstGeom>
        </p:spPr>
        <p:txBody>
          <a:bodyPr/>
          <a:lstStyle/>
          <a:p>
            <a:fld id="{B9612083-6ABC-9543-BEF2-C5FE3EB79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9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w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8012" y="2499774"/>
            <a:ext cx="3887787" cy="3626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C2E86"/>
                </a:solidFill>
                <a:latin typeface="Helvetica Light"/>
                <a:cs typeface="Helvetica" pitchFamily="34" charset="0"/>
              </a:defRPr>
            </a:lvl1pPr>
            <a:lvl2pPr marL="347663" indent="-231775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2pPr>
            <a:lvl3pPr marL="347663" indent="-231775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3pPr>
            <a:lvl4pPr marL="347663" indent="-231775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4pPr>
            <a:lvl5pPr marL="347663" indent="-231775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63608" y="396901"/>
            <a:ext cx="8064500" cy="79552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013" y="1475553"/>
            <a:ext cx="7927974" cy="83270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0"/>
              <a:buNone/>
              <a:defRPr sz="1400" b="0" i="0" baseline="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648200" y="2499774"/>
            <a:ext cx="3887787" cy="3626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C2E86"/>
                </a:solidFill>
                <a:latin typeface="Helvetica Light"/>
                <a:cs typeface="Helvetica" pitchFamily="34" charset="0"/>
              </a:defRPr>
            </a:lvl1pPr>
            <a:lvl2pPr marL="347663" indent="-211138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2pPr>
            <a:lvl3pPr marL="347663" indent="-211138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3pPr>
            <a:lvl4pPr marL="347663" indent="-211138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4pPr>
            <a:lvl5pPr marL="347663" indent="-211138">
              <a:buClr>
                <a:schemeClr val="accent3"/>
              </a:buClr>
              <a:buFont typeface="Arial Black" pitchFamily="34" charset="0"/>
              <a:buChar char="»"/>
              <a:defRPr sz="1400" b="0" i="0">
                <a:latin typeface="Helvetica Light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1"/>
            <a:ext cx="9144000" cy="2308942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5391594" y="1"/>
            <a:ext cx="3752406" cy="2461342"/>
          </a:xfrm>
          <a:prstGeom prst="rect">
            <a:avLst/>
          </a:prstGeom>
          <a:solidFill>
            <a:srgbClr val="D6D5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2308942"/>
            <a:ext cx="6092299" cy="390744"/>
          </a:xfrm>
          <a:prstGeom prst="rect">
            <a:avLst/>
          </a:prstGeom>
          <a:solidFill>
            <a:srgbClr val="2D3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1152" y="2308943"/>
            <a:ext cx="3752848" cy="393192"/>
          </a:xfrm>
          <a:prstGeom prst="rect">
            <a:avLst/>
          </a:prstGeom>
          <a:solidFill>
            <a:srgbClr val="7FC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1594" y="1"/>
            <a:ext cx="0" cy="269968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RGB.eps" descr="/Users/mollydicarlo/Studio Generosa/SG-57 WT Logo and Palette/Artwork/Logo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" y="1953815"/>
            <a:ext cx="1066800" cy="14111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0" y="23089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1520" y="2735285"/>
            <a:ext cx="7896588" cy="70482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731520" y="2264735"/>
            <a:ext cx="3559630" cy="47483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z="1050" dirty="0" smtClean="0"/>
              <a:t>Subtitle can go here</a:t>
            </a:r>
            <a:endParaRPr lang="en-US" sz="1050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488234" y="2376448"/>
            <a:ext cx="372998" cy="36175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i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&gt;</a:t>
            </a:r>
            <a:endParaRPr lang="en-US" sz="1050" b="0" i="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026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"/>
            <a:ext cx="9144000" cy="2308942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Map.png" descr="/Users/mollydicarlo/Studio Generosa/SG-59 WT PPT Template/Hi-Res/Map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2" y="1"/>
            <a:ext cx="3770990" cy="2569534"/>
          </a:xfrm>
          <a:prstGeom prst="rect">
            <a:avLst/>
          </a:prstGeom>
        </p:spPr>
      </p:pic>
      <p:pic>
        <p:nvPicPr>
          <p:cNvPr id="8" name="LogoRGB.eps" descr="/Users/mollydicarlo/Studio Generosa/SG-57 WT Logo and Palette/Artwork/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" y="1953815"/>
            <a:ext cx="1066800" cy="141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308942"/>
            <a:ext cx="6092299" cy="390744"/>
          </a:xfrm>
          <a:prstGeom prst="rect">
            <a:avLst/>
          </a:prstGeom>
          <a:solidFill>
            <a:srgbClr val="2D3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91152" y="2308943"/>
            <a:ext cx="3770990" cy="393192"/>
          </a:xfrm>
          <a:prstGeom prst="rect">
            <a:avLst/>
          </a:prstGeom>
          <a:solidFill>
            <a:srgbClr val="7FC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91594" y="1"/>
            <a:ext cx="0" cy="269968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23089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1520" y="2735285"/>
            <a:ext cx="7896588" cy="70482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2391394"/>
            <a:ext cx="2215515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Subtitle can go here</a:t>
            </a:r>
            <a:endParaRPr lang="en-US" dirty="0"/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488234" y="2376448"/>
            <a:ext cx="372998" cy="36175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i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&gt;</a:t>
            </a:r>
            <a:endParaRPr lang="en-US" sz="1050" b="0" i="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372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63608" y="396901"/>
            <a:ext cx="8064500" cy="95406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1298-AC76-42D9-A7EE-D0EE3C503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83031"/>
            <a:ext cx="9144000" cy="914400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69913" y="393192"/>
            <a:ext cx="8055864" cy="90423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013" y="2166853"/>
            <a:ext cx="8020095" cy="15718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0"/>
              <a:buNone/>
              <a:defRPr sz="1800" b="0" i="0" baseline="0">
                <a:latin typeface="Helvetica Light"/>
                <a:cs typeface="Helvetica Light"/>
              </a:defRPr>
            </a:lvl1pPr>
            <a:lvl2pPr marL="342900" indent="-342900">
              <a:buClr>
                <a:srgbClr val="7FC31C"/>
              </a:buClr>
              <a:buSzPct val="120000"/>
              <a:buFont typeface="Arial Black" pitchFamily="34" charset="0"/>
              <a:buChar char="»"/>
              <a:defRPr sz="2000">
                <a:latin typeface="Helvetica Light"/>
              </a:defRPr>
            </a:lvl2pPr>
            <a:lvl3pPr marL="800100" indent="-228600">
              <a:buClr>
                <a:srgbClr val="2D3437"/>
              </a:buClr>
              <a:buSzPct val="120000"/>
              <a:buFont typeface="Wingdings" pitchFamily="2" charset="2"/>
              <a:buChar char="§"/>
              <a:defRPr sz="1800">
                <a:latin typeface="Helvetica Light"/>
              </a:defRPr>
            </a:lvl3pPr>
            <a:lvl4pPr marL="1371600" indent="-285750">
              <a:buClr>
                <a:srgbClr val="0C2E86"/>
              </a:buClr>
              <a:buSzPct val="100000"/>
              <a:buFont typeface="Wingdings 3" pitchFamily="18" charset="2"/>
              <a:buChar char=""/>
              <a:defRPr sz="1600">
                <a:latin typeface="Helvetica Light"/>
              </a:defRPr>
            </a:lvl4pPr>
            <a:lvl5pPr marL="1828800" indent="-228600">
              <a:buClr>
                <a:srgbClr val="918F90"/>
              </a:buClr>
              <a:buFont typeface="Arial Black" pitchFamily="34" charset="0"/>
              <a:buChar char="­"/>
              <a:defRPr sz="1400"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8013" y="1765300"/>
            <a:ext cx="8020095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cap="all" baseline="0">
                <a:solidFill>
                  <a:srgbClr val="0C2E8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83031"/>
            <a:ext cx="9144000" cy="914400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69913" y="393191"/>
            <a:ext cx="8055864" cy="90423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013" y="1814287"/>
            <a:ext cx="8020095" cy="473165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0"/>
              <a:buNone/>
              <a:defRPr sz="1800" b="0" i="0" baseline="0">
                <a:latin typeface="Helvetica Light"/>
                <a:cs typeface="Helvetica Light"/>
              </a:defRPr>
            </a:lvl1pPr>
            <a:lvl2pPr marL="342900" indent="-342900">
              <a:buClr>
                <a:srgbClr val="7FC31C"/>
              </a:buClr>
              <a:buSzPct val="120000"/>
              <a:buFont typeface="Arial Black" pitchFamily="34" charset="0"/>
              <a:buChar char="»"/>
              <a:defRPr sz="2000">
                <a:latin typeface="Helvetica Light"/>
              </a:defRPr>
            </a:lvl2pPr>
            <a:lvl3pPr marL="800100" indent="-228600">
              <a:buClr>
                <a:srgbClr val="2D3437"/>
              </a:buClr>
              <a:buSzPct val="120000"/>
              <a:buFont typeface="Wingdings" pitchFamily="2" charset="2"/>
              <a:buChar char="§"/>
              <a:defRPr sz="1800">
                <a:latin typeface="Helvetica Light"/>
              </a:defRPr>
            </a:lvl3pPr>
            <a:lvl4pPr marL="1371600" indent="-285750">
              <a:buClr>
                <a:srgbClr val="0C2E86"/>
              </a:buClr>
              <a:buSzPct val="100000"/>
              <a:buFont typeface="Wingdings 3" pitchFamily="18" charset="2"/>
              <a:buChar char=""/>
              <a:defRPr sz="1600">
                <a:latin typeface="Helvetica Light"/>
              </a:defRPr>
            </a:lvl4pPr>
            <a:lvl5pPr marL="1828800" indent="-228600">
              <a:buClr>
                <a:srgbClr val="918F90"/>
              </a:buClr>
              <a:buFont typeface="Arial Black" pitchFamily="34" charset="0"/>
              <a:buChar char="­"/>
              <a:defRPr sz="1400"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83031"/>
            <a:ext cx="9144000" cy="914400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69913" y="393191"/>
            <a:ext cx="8055864" cy="90423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w/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83031"/>
            <a:ext cx="9144000" cy="914400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013" y="2166853"/>
            <a:ext cx="8008937" cy="15807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500"/>
              </a:lnSpc>
              <a:spcAft>
                <a:spcPts val="2400"/>
              </a:spcAft>
              <a:buNone/>
              <a:defRPr sz="1600" b="0" i="0" baseline="0"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here for content text. </a:t>
            </a:r>
            <a:r>
              <a:rPr lang="en-US" dirty="0" err="1" smtClean="0"/>
              <a:t>WealthTouch</a:t>
            </a:r>
            <a:r>
              <a:rPr lang="en-US" dirty="0" smtClean="0"/>
              <a:t> transforms the complex, multi-faceted financial data in ultra-high net worth portfolios into clear, concise reporting. Our comprehensive solutions create an unbiased and independent view of the client’s complete wealth picture.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8013" y="1828800"/>
            <a:ext cx="8008937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0" i="0" cap="all" baseline="0">
                <a:solidFill>
                  <a:srgbClr val="0C2E8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 smtClean="0"/>
              <a:t>Click here for subtitle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4031768"/>
            <a:ext cx="8008937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0" i="0" cap="all" baseline="0">
                <a:solidFill>
                  <a:srgbClr val="0C2E8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 smtClean="0"/>
              <a:t>Click here for 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4369821"/>
            <a:ext cx="8008937" cy="187379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500"/>
              </a:lnSpc>
              <a:buNone/>
              <a:defRPr sz="1600" b="0" i="0" baseline="0">
                <a:latin typeface="Helvetica Light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here for content text. </a:t>
            </a:r>
            <a:r>
              <a:rPr lang="en-US" dirty="0" err="1" smtClean="0"/>
              <a:t>WealthTouch</a:t>
            </a:r>
            <a:r>
              <a:rPr lang="en-US" dirty="0" smtClean="0"/>
              <a:t> transforms the complex, multi-faceted financial data in ultra-high net worth portfolios into clear, concise reporting. Our comprehensive solutions create an unbiased and independent view of the client’s complete wealth picture.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9179" y="393191"/>
            <a:ext cx="8055864" cy="90424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5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w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828800"/>
            <a:ext cx="3887787" cy="42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C2E86"/>
                </a:solidFill>
                <a:latin typeface="Arial"/>
                <a:cs typeface="Arial"/>
              </a:defRPr>
            </a:lvl1pPr>
            <a:lvl2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2pPr>
            <a:lvl3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3pPr>
            <a:lvl4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4pPr>
            <a:lvl5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031"/>
            <a:ext cx="9144000" cy="914400"/>
          </a:xfrm>
          <a:prstGeom prst="rect">
            <a:avLst/>
          </a:prstGeom>
          <a:solidFill>
            <a:srgbClr val="E5E4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D3437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828800"/>
            <a:ext cx="3887787" cy="42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C2E86"/>
                </a:solidFill>
                <a:latin typeface="Arial"/>
                <a:cs typeface="Arial"/>
              </a:defRPr>
            </a:lvl1pPr>
            <a:lvl2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2pPr>
            <a:lvl3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3pPr>
            <a:lvl4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4pPr>
            <a:lvl5pPr marL="0" indent="137160">
              <a:buClr>
                <a:srgbClr val="0C2E86"/>
              </a:buClr>
              <a:buFont typeface="Lucida Grande"/>
              <a:buChar char="&gt;"/>
              <a:defRPr sz="1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69179" y="393191"/>
            <a:ext cx="8055864" cy="90424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4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w/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63608" y="396901"/>
            <a:ext cx="8064500" cy="79552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013" y="1697306"/>
            <a:ext cx="8008937" cy="15807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500"/>
              </a:lnSpc>
              <a:buNone/>
              <a:defRPr sz="1600" b="0" i="0" baseline="0"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here for content text. </a:t>
            </a:r>
            <a:r>
              <a:rPr lang="en-US" dirty="0" err="1" smtClean="0"/>
              <a:t>WealthTouch</a:t>
            </a:r>
            <a:r>
              <a:rPr lang="en-US" dirty="0" smtClean="0"/>
              <a:t> transforms the complex, multi-faceted financial data in ultra-high net worth portfolios into clear, concise reporting. Our comprehensive solutions create an unbiased and independent view of the client’s complete wealth picture.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8013" y="1359253"/>
            <a:ext cx="8008937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0C2E86"/>
                </a:solidFill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here for subtitle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3900274"/>
            <a:ext cx="8008937" cy="187379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500"/>
              </a:lnSpc>
              <a:buNone/>
              <a:defRPr sz="1600" b="0" i="0" baseline="0"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here for content text. </a:t>
            </a:r>
            <a:r>
              <a:rPr lang="en-US" dirty="0" err="1" smtClean="0"/>
              <a:t>WealthTouch</a:t>
            </a:r>
            <a:r>
              <a:rPr lang="en-US" dirty="0" smtClean="0"/>
              <a:t> transforms the complex, multi-faceted financial data in ultra-high net worth portfolios into clear, concise reporting. Our comprehensive solutions create an unbiased and independent view of the client’s complete wealth picture.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3562221"/>
            <a:ext cx="8008937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0C2E86"/>
                </a:solidFill>
                <a:latin typeface="Helvetica Light"/>
                <a:cs typeface="Arial"/>
              </a:defRPr>
            </a:lvl1pPr>
          </a:lstStyle>
          <a:p>
            <a:pPr lvl="0"/>
            <a:r>
              <a:rPr lang="en-US" dirty="0" smtClean="0"/>
              <a:t>Click here for subtitle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w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63608" y="396901"/>
            <a:ext cx="8064500" cy="79552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8013" y="2166853"/>
            <a:ext cx="8020095" cy="15718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0"/>
              <a:buNone/>
              <a:defRPr sz="1800" b="0" i="0" baseline="0">
                <a:latin typeface="Helvetica Light"/>
                <a:cs typeface="Helvetica Light"/>
              </a:defRPr>
            </a:lvl1pPr>
            <a:lvl2pPr marL="342900" indent="-342900">
              <a:buClr>
                <a:srgbClr val="7FC31C"/>
              </a:buClr>
              <a:buSzPct val="120000"/>
              <a:buFont typeface="Arial Black" pitchFamily="34" charset="0"/>
              <a:buChar char="»"/>
              <a:defRPr sz="1800">
                <a:latin typeface="Helvetica Light"/>
              </a:defRPr>
            </a:lvl2pPr>
            <a:lvl3pPr marL="800100" indent="-228600">
              <a:buClr>
                <a:srgbClr val="2D3437"/>
              </a:buClr>
              <a:buSzPct val="120000"/>
              <a:buFont typeface="Wingdings" pitchFamily="2" charset="2"/>
              <a:buChar char="§"/>
              <a:defRPr sz="1600">
                <a:latin typeface="Helvetica Light"/>
              </a:defRPr>
            </a:lvl3pPr>
            <a:lvl4pPr marL="1371600" indent="-285750">
              <a:buClr>
                <a:srgbClr val="0C2E86"/>
              </a:buClr>
              <a:buSzPct val="100000"/>
              <a:buFont typeface="Wingdings 3" pitchFamily="18" charset="2"/>
              <a:buChar char=""/>
              <a:defRPr sz="1400">
                <a:latin typeface="Helvetica Light"/>
              </a:defRPr>
            </a:lvl4pPr>
            <a:lvl5pPr marL="1828800" indent="-228600">
              <a:buClr>
                <a:srgbClr val="918F90"/>
              </a:buClr>
              <a:buFont typeface="Arial Black" pitchFamily="34" charset="0"/>
              <a:buChar char="­"/>
              <a:defRPr sz="1200"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8013" y="1765300"/>
            <a:ext cx="8020095" cy="3380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cap="all" baseline="0">
                <a:solidFill>
                  <a:srgbClr val="0C2E8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5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w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63608" y="396901"/>
            <a:ext cx="8064500" cy="79552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>
                <a:solidFill>
                  <a:srgbClr val="2D343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slide title 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705600" y="67628"/>
            <a:ext cx="191135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8013" y="1436915"/>
            <a:ext cx="8020095" cy="503645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0"/>
              <a:buNone/>
              <a:defRPr sz="1800" b="0" i="0" baseline="0">
                <a:latin typeface="Helvetica Light"/>
                <a:cs typeface="Helvetica Light"/>
              </a:defRPr>
            </a:lvl1pPr>
            <a:lvl2pPr marL="342900" indent="-342900">
              <a:buClr>
                <a:srgbClr val="7FC31C"/>
              </a:buClr>
              <a:buSzPct val="120000"/>
              <a:buFont typeface="Arial Black" pitchFamily="34" charset="0"/>
              <a:buChar char="»"/>
              <a:defRPr sz="1800">
                <a:latin typeface="Helvetica Light"/>
              </a:defRPr>
            </a:lvl2pPr>
            <a:lvl3pPr marL="800100" indent="-228600">
              <a:buClr>
                <a:srgbClr val="2D3437"/>
              </a:buClr>
              <a:buSzPct val="120000"/>
              <a:buFont typeface="Wingdings" pitchFamily="2" charset="2"/>
              <a:buChar char="§"/>
              <a:defRPr sz="1600">
                <a:latin typeface="Helvetica Light"/>
              </a:defRPr>
            </a:lvl3pPr>
            <a:lvl4pPr marL="1371600" indent="-285750">
              <a:buClr>
                <a:srgbClr val="0C2E86"/>
              </a:buClr>
              <a:buSzPct val="100000"/>
              <a:buFont typeface="Wingdings 3" pitchFamily="18" charset="2"/>
              <a:buChar char=""/>
              <a:defRPr sz="1400">
                <a:latin typeface="Helvetica Light"/>
              </a:defRPr>
            </a:lvl4pPr>
            <a:lvl5pPr marL="1828800" indent="-228600">
              <a:buClr>
                <a:srgbClr val="918F90"/>
              </a:buClr>
              <a:buFont typeface="Arial Black" pitchFamily="34" charset="0"/>
              <a:buChar char="­"/>
              <a:defRPr sz="1200">
                <a:latin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027" y="7711"/>
            <a:ext cx="47148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B1923E3-C921-4581-A0E2-FC4DC3A7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672513" y="0"/>
            <a:ext cx="0" cy="400050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25" y="6597650"/>
            <a:ext cx="2895600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480425" y="193675"/>
            <a:ext cx="39052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67488" y="0"/>
            <a:ext cx="0" cy="3905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01088" y="0"/>
            <a:ext cx="0" cy="3905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/>
          <p:cNvSpPr txBox="1">
            <a:spLocks/>
          </p:cNvSpPr>
          <p:nvPr userDrawn="1"/>
        </p:nvSpPr>
        <p:spPr>
          <a:xfrm>
            <a:off x="6572251" y="74421"/>
            <a:ext cx="317500" cy="2476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 baseline="0">
                <a:solidFill>
                  <a:schemeClr val="bg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 smtClean="0">
                <a:latin typeface="Arial"/>
                <a:cs typeface="Arial"/>
              </a:rPr>
              <a:t>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89751" y="6266616"/>
            <a:ext cx="215207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9" r:id="rId4"/>
    <p:sldLayoutId id="2147483663" r:id="rId5"/>
    <p:sldLayoutId id="2147483664" r:id="rId6"/>
    <p:sldLayoutId id="2147483665" r:id="rId7"/>
    <p:sldLayoutId id="2147483666" r:id="rId8"/>
    <p:sldLayoutId id="2147483670" r:id="rId9"/>
    <p:sldLayoutId id="2147483667" r:id="rId10"/>
    <p:sldLayoutId id="2147483668" r:id="rId11"/>
    <p:sldLayoutId id="2147483669" r:id="rId12"/>
    <p:sldLayoutId id="214748367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83582" y="5541419"/>
            <a:ext cx="3617117" cy="707454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smtClean="0"/>
              <a:t>Trofi, CISSP, CISM, CGEIT, GPEN</a:t>
            </a:r>
            <a:endParaRPr lang="en-US" dirty="0"/>
          </a:p>
          <a:p>
            <a:r>
              <a:rPr lang="en-US" dirty="0" smtClean="0"/>
              <a:t>Trofi Security</a:t>
            </a:r>
          </a:p>
          <a:p>
            <a:r>
              <a:rPr lang="en-US" dirty="0" smtClean="0"/>
              <a:t>mtrofi@trofisecurity.com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Incident Response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Incident Response Lifecycle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incident response lifecycle consists of six stages: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92500" y="2222500"/>
            <a:ext cx="1437308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 dirty="0"/>
              <a:t>Preparation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479800" y="2806700"/>
            <a:ext cx="1450008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/>
              <a:t>Detection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79799" y="3378200"/>
            <a:ext cx="1450009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 dirty="0"/>
              <a:t>Containment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79800" y="3937000"/>
            <a:ext cx="1450008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 dirty="0"/>
              <a:t>Eradication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140200" y="3175000"/>
            <a:ext cx="1588" cy="18415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127500" y="3746500"/>
            <a:ext cx="7938" cy="192088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27500" y="2565400"/>
            <a:ext cx="1588" cy="2159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3467100" y="5156200"/>
            <a:ext cx="1462708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/>
              <a:t>Follow-up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3479800" y="4546600"/>
            <a:ext cx="1450008" cy="342900"/>
          </a:xfrm>
          <a:prstGeom prst="roundRect">
            <a:avLst>
              <a:gd name="adj" fmla="val 16667"/>
            </a:avLst>
          </a:prstGeom>
          <a:solidFill>
            <a:srgbClr val="B3C8D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none" anchor="ctr"/>
          <a:lstStyle/>
          <a:p>
            <a:r>
              <a:rPr lang="en-US"/>
              <a:t>Recovery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089400" y="4279900"/>
            <a:ext cx="0" cy="2540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076700" y="4889500"/>
            <a:ext cx="0" cy="2540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 Level Preparation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Develop an incident response policy (see next slide)</a:t>
            </a:r>
          </a:p>
          <a:p>
            <a:pPr lvl="1"/>
            <a:r>
              <a:rPr lang="en-US" dirty="0"/>
              <a:t>Create procedures for dealing with incidents as efficiently as possible</a:t>
            </a:r>
          </a:p>
          <a:p>
            <a:pPr lvl="1"/>
            <a:r>
              <a:rPr lang="en-US" dirty="0"/>
              <a:t>Ensure that a suitable management infrastructure is in place</a:t>
            </a:r>
          </a:p>
          <a:p>
            <a:pPr lvl="1"/>
            <a:r>
              <a:rPr lang="en-US" dirty="0"/>
              <a:t>Implement a reasonable set of defenses for systems that are to be used in responding to incidents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Your direction: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sz="1900" dirty="0"/>
              <a:t>Is the anchor of an entire incident response effort</a:t>
            </a:r>
          </a:p>
          <a:p>
            <a:pPr lvl="1"/>
            <a:r>
              <a:rPr lang="en-US" sz="1900" dirty="0"/>
              <a:t>A suitable incident response policy should address/include</a:t>
            </a:r>
          </a:p>
          <a:p>
            <a:pPr lvl="1"/>
            <a:r>
              <a:rPr lang="en-US" sz="1900" dirty="0"/>
              <a:t>Purpose and objectives</a:t>
            </a:r>
          </a:p>
          <a:p>
            <a:pPr lvl="1"/>
            <a:r>
              <a:rPr lang="en-US" sz="1900" dirty="0"/>
              <a:t>Scope (to whom does the policy apply and when?)</a:t>
            </a:r>
          </a:p>
          <a:p>
            <a:pPr lvl="1"/>
            <a:r>
              <a:rPr lang="en-US" sz="1900" dirty="0"/>
              <a:t>Events that are considered/not considered security-related incidents</a:t>
            </a:r>
          </a:p>
          <a:p>
            <a:pPr lvl="1"/>
            <a:r>
              <a:rPr lang="en-US" sz="1900" dirty="0"/>
              <a:t>Acceptable risk limits</a:t>
            </a:r>
          </a:p>
          <a:p>
            <a:pPr lvl="1"/>
            <a:r>
              <a:rPr lang="en-US" sz="1900" dirty="0"/>
              <a:t>Roles, responsibilities and authority of incident response effort</a:t>
            </a:r>
          </a:p>
          <a:p>
            <a:pPr lvl="1"/>
            <a:r>
              <a:rPr lang="en-US" sz="1900" dirty="0"/>
              <a:t>Evaluation criteria</a:t>
            </a:r>
          </a:p>
          <a:p>
            <a:pPr lvl="1"/>
            <a:r>
              <a:rPr lang="en-US" sz="1900" dirty="0"/>
              <a:t>Reporting requirements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Incident response policy: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5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Ensure that existing policies and procedures are current and appropriate--update and expand as necessary </a:t>
            </a:r>
          </a:p>
          <a:p>
            <a:pPr lvl="1"/>
            <a:r>
              <a:rPr lang="en-US" dirty="0"/>
              <a:t>Have an objective evaluation of your incident response team’s charter, policy, procedures and accomplishments performed! </a:t>
            </a:r>
          </a:p>
          <a:p>
            <a:pPr lvl="1"/>
            <a:r>
              <a:rPr lang="en-US" dirty="0"/>
              <a:t>Ensure that your team is especially well prepared to deal with incidents you are most likely to encounter </a:t>
            </a:r>
          </a:p>
          <a:p>
            <a:pPr lvl="1"/>
            <a:r>
              <a:rPr lang="en-US" dirty="0"/>
              <a:t>Participate in FIRST (Forum of Incident Response and Security Teams)--FIRST works only if teams contribute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Have policies and procedures reviewed by legal experts: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 - 3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Management's responsibilities include ensuring that:</a:t>
            </a:r>
          </a:p>
          <a:p>
            <a:pPr lvl="2"/>
            <a:r>
              <a:rPr lang="en-US" sz="1700" dirty="0"/>
              <a:t>Policy and procedures for incident handling are written, well-distributed, and followed</a:t>
            </a:r>
          </a:p>
          <a:p>
            <a:pPr lvl="2"/>
            <a:r>
              <a:rPr lang="en-US" sz="1700" dirty="0"/>
              <a:t>Each person who handles incidents is adequately trained</a:t>
            </a:r>
          </a:p>
          <a:p>
            <a:pPr lvl="2"/>
            <a:r>
              <a:rPr lang="en-US" sz="1700" dirty="0"/>
              <a:t>Appropriate tasks are assigned to each person who performs incident response duties </a:t>
            </a:r>
          </a:p>
          <a:p>
            <a:pPr lvl="2"/>
            <a:r>
              <a:rPr lang="en-US" sz="1700" dirty="0"/>
              <a:t>Each person involved in handling incidents make suitable progress</a:t>
            </a:r>
          </a:p>
          <a:p>
            <a:pPr lvl="2"/>
            <a:r>
              <a:rPr lang="en-US" sz="1700" dirty="0"/>
              <a:t>Resources are available to ensure that necessary software tools, hardware and technical personnel are available</a:t>
            </a:r>
          </a:p>
          <a:p>
            <a:pPr lvl="2"/>
            <a:r>
              <a:rPr lang="en-US" sz="1700" dirty="0"/>
              <a:t>Contact lists are created and updated</a:t>
            </a:r>
          </a:p>
          <a:p>
            <a:pPr lvl="2"/>
            <a:r>
              <a:rPr lang="en-US" sz="1700" dirty="0"/>
              <a:t>Provide Support to Enable Evidence Acquisition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Management’s role: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0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Detection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Determine what the problem is and to assess its magnitude</a:t>
            </a:r>
          </a:p>
          <a:p>
            <a:pPr lvl="1"/>
            <a:r>
              <a:rPr lang="en-US" dirty="0"/>
              <a:t>Major sources of information</a:t>
            </a:r>
          </a:p>
          <a:p>
            <a:pPr lvl="1"/>
            <a:r>
              <a:rPr lang="en-US" dirty="0"/>
              <a:t>Log files</a:t>
            </a:r>
          </a:p>
          <a:p>
            <a:pPr lvl="1"/>
            <a:r>
              <a:rPr lang="en-US" dirty="0"/>
              <a:t>Personal firewalls (e.g., Windows Firewall, </a:t>
            </a:r>
            <a:r>
              <a:rPr lang="en-US" dirty="0" err="1"/>
              <a:t>BlackIce</a:t>
            </a:r>
            <a:r>
              <a:rPr lang="en-US" dirty="0"/>
              <a:t> Defender)</a:t>
            </a:r>
          </a:p>
          <a:p>
            <a:pPr lvl="1"/>
            <a:r>
              <a:rPr lang="en-US" dirty="0"/>
              <a:t>Firewall logs</a:t>
            </a:r>
          </a:p>
          <a:p>
            <a:pPr lvl="1"/>
            <a:r>
              <a:rPr lang="en-US" dirty="0"/>
              <a:t>Intrusion detection systems (IDSs)</a:t>
            </a:r>
          </a:p>
          <a:p>
            <a:pPr lvl="1"/>
            <a:r>
              <a:rPr lang="en-US" dirty="0"/>
              <a:t>Analyze all anomalies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Determine if Incident Occurred: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1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Detection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1900" dirty="0"/>
              <a:t>If feasible, promptly obtain full backup and gather a copy of any compromised files/bogus code for analysis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In systems in which the likelihood that a security compromise has occurred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Turn on or increase auditing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Ensure that the system clock is set correctly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Start documenting everything that happens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Initiate notification process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Other members of incident response effort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Information security contact 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Public relations office (if warranted by magnitude of incident)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Legal department (this is likely to be more appropriate than you might think!)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Upon Incident Identification: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3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Containment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To keep incident from spreading</a:t>
            </a:r>
          </a:p>
          <a:p>
            <a:pPr lvl="1"/>
            <a:r>
              <a:rPr lang="en-US" dirty="0"/>
              <a:t>Important decisions need to be made during this stage (shutting down, disconnecting from a network, monitoring, shunning, setting traps, disabling features, disabling accounts, etc.)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Decisions and goals: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633538" y="4348163"/>
            <a:ext cx="17208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3C8D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 Rounded MT Bold" pitchFamily="34" charset="0"/>
              </a:rPr>
              <a:t>Shut Down Or</a:t>
            </a:r>
          </a:p>
          <a:p>
            <a:r>
              <a:rPr lang="en-US" b="0">
                <a:latin typeface="Arial Rounded MT Bold" pitchFamily="34" charset="0"/>
              </a:rPr>
              <a:t>Disconnect</a:t>
            </a:r>
          </a:p>
        </p:txBody>
      </p:sp>
      <p:pic>
        <p:nvPicPr>
          <p:cNvPr id="8" name="Picture 45" descr="GEL Triangle cob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318000"/>
            <a:ext cx="172561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horiz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289425"/>
            <a:ext cx="5680075" cy="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5903913" y="4335463"/>
            <a:ext cx="110648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FAFA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3C8D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 Rounded MT Bold" pitchFamily="34" charset="0"/>
              </a:rPr>
              <a:t>Keep It</a:t>
            </a:r>
          </a:p>
          <a:p>
            <a:r>
              <a:rPr lang="en-US" b="0">
                <a:latin typeface="Arial Rounded MT Bold" pitchFamily="34" charset="0"/>
              </a:rPr>
              <a:t>Running</a:t>
            </a:r>
          </a:p>
        </p:txBody>
      </p:sp>
      <p:pic>
        <p:nvPicPr>
          <p:cNvPr id="11" name="Picture 48" descr="GEL dark teal large  rounded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292600"/>
            <a:ext cx="17780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9" descr="GEL dark teal large  rounded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305300"/>
            <a:ext cx="1803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Containment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Some users may have to be advised of status of attacked system (avoid using e-mail during network intrusions!)</a:t>
            </a:r>
          </a:p>
          <a:p>
            <a:pPr lvl="1"/>
            <a:r>
              <a:rPr lang="en-US" dirty="0"/>
              <a:t>Continue to log all activities</a:t>
            </a:r>
          </a:p>
          <a:p>
            <a:pPr lvl="1"/>
            <a:r>
              <a:rPr lang="en-US" dirty="0"/>
              <a:t>Consider issuing “cease and desist” message</a:t>
            </a:r>
          </a:p>
          <a:p>
            <a:pPr lvl="1"/>
            <a:r>
              <a:rPr lang="en-US" dirty="0"/>
              <a:t>Try to get users “out of the loop”</a:t>
            </a:r>
          </a:p>
          <a:p>
            <a:pPr lvl="1"/>
            <a:r>
              <a:rPr lang="en-US" dirty="0"/>
              <a:t>Continue to keep your public relations and legal offices advised (if appropriate)--do not talk directly to the media</a:t>
            </a:r>
          </a:p>
          <a:p>
            <a:pPr lvl="1"/>
            <a:r>
              <a:rPr lang="en-US" dirty="0"/>
              <a:t>Special considerations apply when proprietary, classified and/or sensitive systems are involved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Active containment: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Eradication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To eliminate cause of incident </a:t>
            </a:r>
          </a:p>
          <a:p>
            <a:pPr lvl="1"/>
            <a:r>
              <a:rPr lang="en-US" dirty="0"/>
              <a:t>Be sure to save any copies of malicious programs before deleting them</a:t>
            </a:r>
          </a:p>
          <a:p>
            <a:pPr lvl="1"/>
            <a:r>
              <a:rPr lang="en-US" dirty="0"/>
              <a:t>May require the use of eradication software</a:t>
            </a:r>
          </a:p>
          <a:p>
            <a:pPr lvl="1"/>
            <a:r>
              <a:rPr lang="en-US" dirty="0"/>
              <a:t>Clean/reformat disks (if appropriate)</a:t>
            </a:r>
          </a:p>
          <a:p>
            <a:pPr lvl="1"/>
            <a:r>
              <a:rPr lang="en-US" dirty="0"/>
              <a:t>Ensure that backups are clean</a:t>
            </a:r>
          </a:p>
          <a:p>
            <a:pPr lvl="1"/>
            <a:r>
              <a:rPr lang="en-US" dirty="0"/>
              <a:t>Continue to document all activities</a:t>
            </a:r>
          </a:p>
          <a:p>
            <a:pPr lvl="1"/>
            <a:r>
              <a:rPr lang="en-US" dirty="0"/>
              <a:t>Continue to keep your public relations and legal offices advised (if warranted)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Key Steps: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0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8013" y="1849353"/>
            <a:ext cx="8020095" cy="1571855"/>
          </a:xfrm>
        </p:spPr>
        <p:txBody>
          <a:bodyPr/>
          <a:lstStyle/>
          <a:p>
            <a:pPr marL="285750" indent="-285750">
              <a:buSzPct val="80000"/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Basic Incidents</a:t>
            </a:r>
          </a:p>
          <a:p>
            <a:pPr marL="285750" indent="-285750">
              <a:buSzPct val="80000"/>
              <a:buFont typeface="Arial" pitchFamily="34" charset="0"/>
              <a:buChar char="•"/>
            </a:pPr>
            <a:r>
              <a:rPr lang="en-US" dirty="0"/>
              <a:t>Incident Response Methodology</a:t>
            </a:r>
          </a:p>
          <a:p>
            <a:pPr marL="285750" indent="-285750">
              <a:buSzPct val="80000"/>
              <a:buFont typeface="Arial" pitchFamily="34" charset="0"/>
              <a:buChar char="•"/>
            </a:pPr>
            <a:r>
              <a:rPr lang="en-US" dirty="0"/>
              <a:t>Incident Response Considerations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100" dirty="0"/>
              <a:t>To return system / network to mission status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Follow technical procedures for system recovery 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Users may need to be given an "all clear" message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Restore data (if appropriate)--may require deletion of all files and a full restore from a backup tape  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All passwords must be changed if there has been administrative level compromise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Continue to log all activities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If classified/sensitive/proprietary systems are involved, may require verification of integrity of data stored on systems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Business Resumption: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sz="1900" dirty="0"/>
              <a:t>Overall goal: to review and integrate information related to incident</a:t>
            </a:r>
          </a:p>
          <a:p>
            <a:pPr lvl="1"/>
            <a:r>
              <a:rPr lang="en-US" sz="1900" dirty="0"/>
              <a:t>Although the most frequently neglected stage of the computer security process, this stage is potentially the most valuable to the computer security effort</a:t>
            </a:r>
          </a:p>
          <a:p>
            <a:pPr lvl="1"/>
            <a:r>
              <a:rPr lang="en-US" sz="1900" dirty="0"/>
              <a:t>Perform postmortem analysis of incident</a:t>
            </a:r>
          </a:p>
          <a:p>
            <a:pPr lvl="1"/>
            <a:r>
              <a:rPr lang="en-US" sz="1900" dirty="0"/>
              <a:t>Reevaluate/modify procedures on basis of "lessons learned“</a:t>
            </a:r>
          </a:p>
          <a:p>
            <a:pPr lvl="1"/>
            <a:r>
              <a:rPr lang="en-US" sz="1900" dirty="0"/>
              <a:t>Assess time and resources used, and any damage incurred to create monetary cost estimates</a:t>
            </a:r>
          </a:p>
          <a:p>
            <a:pPr lvl="1"/>
            <a:r>
              <a:rPr lang="en-US" sz="1900" dirty="0"/>
              <a:t>Prepare report(s)</a:t>
            </a:r>
          </a:p>
          <a:p>
            <a:pPr lvl="1"/>
            <a:r>
              <a:rPr lang="en-US" sz="1900" dirty="0"/>
              <a:t>Support prosecution activity (if applicable)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Make things better: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8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Hints Moving Forward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Verify the incident, ruling out alternative explanations of what has happened</a:t>
            </a:r>
          </a:p>
          <a:p>
            <a:pPr lvl="1"/>
            <a:r>
              <a:rPr lang="en-US" dirty="0"/>
              <a:t>Follow written procedures during incidents</a:t>
            </a:r>
          </a:p>
          <a:p>
            <a:pPr lvl="1"/>
            <a:r>
              <a:rPr lang="en-US" dirty="0"/>
              <a:t>Ensure that you have backups very early during the course of an incident</a:t>
            </a:r>
          </a:p>
          <a:p>
            <a:pPr lvl="1"/>
            <a:r>
              <a:rPr lang="en-US" dirty="0"/>
              <a:t>Coordinate and consult with other technical experts</a:t>
            </a:r>
          </a:p>
          <a:p>
            <a:pPr lvl="1"/>
            <a:r>
              <a:rPr lang="en-US" dirty="0"/>
              <a:t>Keep management advised of status of incident and your efforts</a:t>
            </a:r>
          </a:p>
          <a:p>
            <a:pPr lvl="1"/>
            <a:r>
              <a:rPr lang="en-US" dirty="0"/>
              <a:t>Log all activities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Handy hints for handling incidents: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5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Considerations - 1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National laws and directives </a:t>
            </a:r>
          </a:p>
          <a:p>
            <a:pPr lvl="1"/>
            <a:r>
              <a:rPr lang="en-US" dirty="0"/>
              <a:t>EU directives</a:t>
            </a:r>
          </a:p>
          <a:p>
            <a:pPr lvl="1"/>
            <a:r>
              <a:rPr lang="en-US" dirty="0"/>
              <a:t>State/province laws</a:t>
            </a:r>
          </a:p>
          <a:p>
            <a:pPr lvl="1"/>
            <a:r>
              <a:rPr lang="en-US" dirty="0"/>
              <a:t>Civil liabilities </a:t>
            </a:r>
          </a:p>
          <a:p>
            <a:pPr lvl="1"/>
            <a:r>
              <a:rPr lang="en-US" dirty="0"/>
              <a:t>Legally-advisable practices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Incident Response has legal implication 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Considerations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Start gathering evidence early during an incident’s onset </a:t>
            </a:r>
          </a:p>
          <a:p>
            <a:pPr lvl="1"/>
            <a:r>
              <a:rPr lang="en-US" dirty="0"/>
              <a:t>Always consider the possibility of a coordinated effort with appropriate law enforcement agency </a:t>
            </a:r>
          </a:p>
          <a:p>
            <a:pPr lvl="1"/>
            <a:r>
              <a:rPr lang="en-US" dirty="0"/>
              <a:t>Don’t allow evidence to be contaminated in any way</a:t>
            </a:r>
          </a:p>
          <a:p>
            <a:pPr lvl="1"/>
            <a:r>
              <a:rPr lang="en-US" dirty="0"/>
              <a:t>Ensure that all evidence is properly accounted for at all times</a:t>
            </a:r>
          </a:p>
          <a:p>
            <a:pPr lvl="1"/>
            <a:r>
              <a:rPr lang="en-US" dirty="0"/>
              <a:t>Put one person in charge of gathering evidence</a:t>
            </a:r>
          </a:p>
          <a:p>
            <a:pPr lvl="1"/>
            <a:r>
              <a:rPr lang="en-US" dirty="0"/>
              <a:t>In general, keep the number of people involved to a minimum </a:t>
            </a:r>
          </a:p>
          <a:p>
            <a:pPr lvl="1"/>
            <a:r>
              <a:rPr lang="en-US" dirty="0"/>
              <a:t>Document virtually everything that you do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Documentation as a legal foundation: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6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Considerations - 3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Nature of analysis to be performed depends on type of incident than anything else</a:t>
            </a:r>
          </a:p>
          <a:p>
            <a:pPr lvl="1"/>
            <a:r>
              <a:rPr lang="en-US" dirty="0"/>
              <a:t>Keyword searches are used more than any other type of search</a:t>
            </a:r>
          </a:p>
          <a:p>
            <a:pPr lvl="1"/>
            <a:r>
              <a:rPr lang="en-US" dirty="0"/>
              <a:t>Some forensics analysis tools support searches using conditional logic</a:t>
            </a:r>
          </a:p>
          <a:p>
            <a:pPr lvl="1"/>
            <a:r>
              <a:rPr lang="en-US" dirty="0"/>
              <a:t>Be sure to record the results of each search in a special logbook, PDA, voice recorder or incident case handling software programs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Keep good records: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4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Incident Response Team - 1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Information security incidents are becoming increasingly complex--incident handling experts are needed </a:t>
            </a:r>
          </a:p>
          <a:p>
            <a:pPr lvl="1"/>
            <a:r>
              <a:rPr lang="en-US" dirty="0"/>
              <a:t>Efficiency</a:t>
            </a:r>
          </a:p>
          <a:p>
            <a:pPr lvl="1"/>
            <a:r>
              <a:rPr lang="en-US" dirty="0"/>
              <a:t>Proactive element</a:t>
            </a:r>
          </a:p>
          <a:p>
            <a:pPr lvl="1"/>
            <a:r>
              <a:rPr lang="en-US" dirty="0"/>
              <a:t>Agency or corporate requirements</a:t>
            </a:r>
          </a:p>
          <a:p>
            <a:pPr lvl="1"/>
            <a:r>
              <a:rPr lang="en-US" dirty="0"/>
              <a:t>Liaison function</a:t>
            </a:r>
          </a:p>
          <a:p>
            <a:pPr lvl="1"/>
            <a:r>
              <a:rPr lang="en-US" dirty="0"/>
              <a:t>May be given authority to engage in activities that a normal organization does not get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form an incident response team?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Incident Response Team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sz="2100" dirty="0"/>
              <a:t>Basic notion:  execute incident handling procedures by simulating a computer security incident and having employees respond </a:t>
            </a:r>
          </a:p>
          <a:p>
            <a:pPr lvl="1"/>
            <a:r>
              <a:rPr lang="en-US" sz="2100" dirty="0"/>
              <a:t>Validation of procedures</a:t>
            </a:r>
          </a:p>
          <a:p>
            <a:pPr lvl="1"/>
            <a:r>
              <a:rPr lang="en-US" sz="2100" dirty="0"/>
              <a:t>“Practice makes perfect”</a:t>
            </a:r>
          </a:p>
          <a:p>
            <a:pPr lvl="1"/>
            <a:r>
              <a:rPr lang="en-US" sz="2100" dirty="0"/>
              <a:t>Enables you to gauge the magnitude and complexity of the process </a:t>
            </a:r>
          </a:p>
          <a:p>
            <a:pPr lvl="1"/>
            <a:r>
              <a:rPr lang="en-US" sz="2100" dirty="0"/>
              <a:t>Exercise benefits are greatly increased if there is an external objective observer to identify issues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Mock Incident Response Exercises: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5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Incident Response Team - 3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Require development of a variety of incident scenarios</a:t>
            </a:r>
          </a:p>
          <a:p>
            <a:pPr lvl="1"/>
            <a:r>
              <a:rPr lang="en-US" dirty="0"/>
              <a:t>Record critical data and evaluate </a:t>
            </a:r>
          </a:p>
          <a:p>
            <a:pPr lvl="1"/>
            <a:r>
              <a:rPr lang="en-US" dirty="0"/>
              <a:t>Should be conducted at regular intervals </a:t>
            </a:r>
          </a:p>
          <a:p>
            <a:pPr lvl="1"/>
            <a:r>
              <a:rPr lang="en-US" dirty="0"/>
              <a:t>Warning--Carefully plan any mock incident handling exercises to avoid disruption of operational environments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Mock Incident Handling Exercises: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Management’s Responsibility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Over time incident handling becomes a stressful, difficult activity </a:t>
            </a:r>
          </a:p>
          <a:p>
            <a:pPr lvl="2"/>
            <a:r>
              <a:rPr lang="en-US" dirty="0"/>
              <a:t>Convey a positive, supportive management style</a:t>
            </a:r>
          </a:p>
          <a:p>
            <a:pPr lvl="2"/>
            <a:r>
              <a:rPr lang="en-US" dirty="0"/>
              <a:t>Keep things organized as much as possible</a:t>
            </a:r>
          </a:p>
          <a:p>
            <a:pPr lvl="2"/>
            <a:r>
              <a:rPr lang="en-US" dirty="0"/>
              <a:t>Unless you see trouble, don’t constantly intervene in team members’ efforts</a:t>
            </a:r>
          </a:p>
          <a:p>
            <a:pPr lvl="1"/>
            <a:r>
              <a:rPr lang="en-US" dirty="0"/>
              <a:t>Develop communication channels accordingly </a:t>
            </a:r>
          </a:p>
          <a:p>
            <a:pPr lvl="1"/>
            <a:r>
              <a:rPr lang="en-US" dirty="0"/>
              <a:t>Take all feedback seriously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Managing an incident properly is key: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9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Definition of “Incident”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What to know first: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dirty="0"/>
              <a:t>incident is an adverse event (or threat of an adverse event) in a computer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Adverse events include  the following general categories: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Compromise of Confidentiality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Compromise of Integrity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Denial of Resources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Intrusions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Misuse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Damage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Hoaxes</a:t>
            </a:r>
          </a:p>
        </p:txBody>
      </p:sp>
    </p:spTree>
    <p:extLst>
      <p:ext uri="{BB962C8B-B14F-4D97-AF65-F5344CB8AC3E}">
        <p14:creationId xmlns:p14="http://schemas.microsoft.com/office/powerpoint/2010/main" val="10299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Matters That Managers Too Often Overlook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Conducting regular follow-up activity</a:t>
            </a:r>
          </a:p>
          <a:p>
            <a:pPr lvl="1"/>
            <a:r>
              <a:rPr lang="en-US" dirty="0"/>
              <a:t>Ensuring that the incident response effort is well-aligned with business drivers</a:t>
            </a:r>
          </a:p>
          <a:p>
            <a:pPr lvl="1"/>
            <a:r>
              <a:rPr lang="en-US" dirty="0"/>
              <a:t>Ensuring that team members document their handling of incidents sufficiently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Things change: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Matters That Managers Too Often Overlook - 2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Initiating vertical communication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Interdependencies with other organizations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Information security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and business units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Telecommunications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Public affairs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Legal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Human resources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Business continuity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Physical security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Keep everyone in the loop that needs to know: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Technical Considerations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100" dirty="0"/>
              <a:t>Some incidents occur in large servers with special complications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They cannot be taken off-line, OR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They have so much storage that it cannot be successfully imaged (or have RAID, so an image will be technically infeasible) 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The best option is still to perform some sort of backup, at least of the suspicious files and logs, then analyze them off-line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A tape backup will not include all the information such as slack space data, but it may be the only alternative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React Accordingly: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Session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Computer forensics requires</a:t>
            </a:r>
          </a:p>
          <a:p>
            <a:pPr lvl="2"/>
            <a:r>
              <a:rPr lang="en-US" dirty="0"/>
              <a:t>The right hardware and software</a:t>
            </a:r>
          </a:p>
          <a:p>
            <a:pPr lvl="2"/>
            <a:r>
              <a:rPr lang="en-US" dirty="0"/>
              <a:t>A great amount of technical proficiency</a:t>
            </a:r>
          </a:p>
          <a:p>
            <a:pPr lvl="1"/>
            <a:r>
              <a:rPr lang="en-US" dirty="0"/>
              <a:t>To be successful, an incident response effort needs to have a strong proactive element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Know what to do: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14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8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Incident Handling?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buClrTx/>
              <a:buSzTx/>
            </a:pPr>
            <a:r>
              <a:rPr lang="en-US" dirty="0"/>
              <a:t>Incident Handling is actions taken to protect and restore the normal operating condition of computers and the information stored in them when an adverse event occurs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Incidents happen all around us: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4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Number of Security-Related Incidents is Escalating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5" t="37505" r="33754" b="28754"/>
          <a:stretch>
            <a:fillRect/>
          </a:stretch>
        </p:blipFill>
        <p:spPr bwMode="auto">
          <a:xfrm>
            <a:off x="2728913" y="2082800"/>
            <a:ext cx="362108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1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Reasons For Incident Handling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Protecting Proprietary / Classified / Sensitive Information</a:t>
            </a:r>
          </a:p>
          <a:p>
            <a:pPr lvl="1"/>
            <a:r>
              <a:rPr lang="en-US" dirty="0"/>
              <a:t>Operational / Business Continuity</a:t>
            </a:r>
          </a:p>
          <a:p>
            <a:pPr lvl="1"/>
            <a:r>
              <a:rPr lang="en-US" dirty="0"/>
              <a:t>Public Relations</a:t>
            </a:r>
          </a:p>
          <a:p>
            <a:pPr lvl="1"/>
            <a:r>
              <a:rPr lang="en-US" dirty="0"/>
              <a:t>Legal / Regulatory Compliance</a:t>
            </a:r>
          </a:p>
          <a:p>
            <a:pPr lvl="1"/>
            <a:r>
              <a:rPr lang="en-US" dirty="0"/>
              <a:t>Safety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Incentives for efficient incident handling: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6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Management’s Point of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Issues:</a:t>
            </a:r>
          </a:p>
          <a:p>
            <a:pPr lvl="2"/>
            <a:r>
              <a:rPr lang="en-US" sz="2000" dirty="0"/>
              <a:t>It is often difficult to obtain the necessary resources</a:t>
            </a:r>
          </a:p>
          <a:p>
            <a:pPr lvl="2"/>
            <a:r>
              <a:rPr lang="en-US" sz="2000" dirty="0"/>
              <a:t>Incident response is often not done correctly, which can create obstacles for follow up analysis</a:t>
            </a:r>
          </a:p>
          <a:p>
            <a:pPr lvl="1"/>
            <a:r>
              <a:rPr lang="en-US" dirty="0"/>
              <a:t>Solutions: </a:t>
            </a:r>
          </a:p>
          <a:p>
            <a:pPr lvl="2"/>
            <a:r>
              <a:rPr lang="en-US" dirty="0"/>
              <a:t>Careful planning and intelligent justification of incident handling capabilities is imperative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Incident handling from a manager’s point of view: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9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Direct Financial Loss </a:t>
            </a:r>
          </a:p>
          <a:p>
            <a:pPr lvl="1"/>
            <a:r>
              <a:rPr lang="en-US" dirty="0"/>
              <a:t>Unfavorable Media Exposure </a:t>
            </a:r>
          </a:p>
          <a:p>
            <a:pPr lvl="1"/>
            <a:r>
              <a:rPr lang="en-US" dirty="0"/>
              <a:t>Outages and Disruption </a:t>
            </a:r>
          </a:p>
          <a:p>
            <a:pPr lvl="1"/>
            <a:r>
              <a:rPr lang="en-US" dirty="0"/>
              <a:t>Fraud, Waste and Abuse</a:t>
            </a:r>
          </a:p>
          <a:p>
            <a:pPr lvl="1"/>
            <a:r>
              <a:rPr lang="en-US" dirty="0"/>
              <a:t>Loss of Valuable Information</a:t>
            </a:r>
          </a:p>
          <a:p>
            <a:pPr lvl="1"/>
            <a:r>
              <a:rPr lang="en-US" dirty="0"/>
              <a:t>Compromise of Proprietary / Sensitive / Classified Data and Information</a:t>
            </a:r>
          </a:p>
          <a:p>
            <a:pPr lvl="1"/>
            <a:r>
              <a:rPr lang="en-US" dirty="0"/>
              <a:t>Lawsuits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Information security risks cause: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Incident Handling 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Provides structure and organization</a:t>
            </a:r>
          </a:p>
          <a:p>
            <a:pPr lvl="1"/>
            <a:r>
              <a:rPr lang="en-US" dirty="0"/>
              <a:t>Improves efficiency</a:t>
            </a:r>
          </a:p>
          <a:p>
            <a:pPr lvl="1"/>
            <a:r>
              <a:rPr lang="en-US" dirty="0"/>
              <a:t>Facilitates understanding the process of responding</a:t>
            </a:r>
          </a:p>
          <a:p>
            <a:pPr lvl="1"/>
            <a:r>
              <a:rPr lang="en-US" dirty="0"/>
              <a:t>Helps dealing with the unexpected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use an incident handling methodology?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1923E3-C921-4581-A0E2-FC4DC3A713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3030"/>
      </p:ext>
    </p:extLst>
  </p:cSld>
  <p:clrMapOvr>
    <a:masterClrMapping/>
  </p:clrMapOvr>
</p:sld>
</file>

<file path=ppt/theme/theme1.xml><?xml version="1.0" encoding="utf-8"?>
<a:theme xmlns:a="http://schemas.openxmlformats.org/drawingml/2006/main" name="wealthtouch">
  <a:themeElements>
    <a:clrScheme name="Custom 1">
      <a:dk1>
        <a:srgbClr val="2D3437"/>
      </a:dk1>
      <a:lt1>
        <a:srgbClr val="FFFFFF"/>
      </a:lt1>
      <a:dk2>
        <a:srgbClr val="D6D5BB"/>
      </a:dk2>
      <a:lt2>
        <a:srgbClr val="E5E4D2"/>
      </a:lt2>
      <a:accent1>
        <a:srgbClr val="6B747C"/>
      </a:accent1>
      <a:accent2>
        <a:srgbClr val="0C2E86"/>
      </a:accent2>
      <a:accent3>
        <a:srgbClr val="7FC31C"/>
      </a:accent3>
      <a:accent4>
        <a:srgbClr val="00658A"/>
      </a:accent4>
      <a:accent5>
        <a:srgbClr val="D6D5BB"/>
      </a:accent5>
      <a:accent6>
        <a:srgbClr val="CC8731"/>
      </a:accent6>
      <a:hlink>
        <a:srgbClr val="0C2E86"/>
      </a:hlink>
      <a:folHlink>
        <a:srgbClr val="C44325"/>
      </a:folHlink>
    </a:clrScheme>
    <a:fontScheme name="WealthTouch">
      <a:majorFont>
        <a:latin typeface="Georgi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wealthtouch.thmx</Template>
  <TotalTime>12502</TotalTime>
  <Words>1727</Words>
  <Application>Microsoft Office PowerPoint</Application>
  <PresentationFormat>On-screen Show (4:3)</PresentationFormat>
  <Paragraphs>283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Georgia</vt:lpstr>
      <vt:lpstr>Helvetica</vt:lpstr>
      <vt:lpstr>Helvetica Light</vt:lpstr>
      <vt:lpstr>Lucida Grande</vt:lpstr>
      <vt:lpstr>Wingdings</vt:lpstr>
      <vt:lpstr>Wingdings 3</vt:lpstr>
      <vt:lpstr>wealthtouch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DiCarlo</dc:creator>
  <cp:lastModifiedBy>Michael Trofi</cp:lastModifiedBy>
  <cp:revision>651</cp:revision>
  <cp:lastPrinted>2011-11-10T00:12:20Z</cp:lastPrinted>
  <dcterms:created xsi:type="dcterms:W3CDTF">2010-11-24T13:20:59Z</dcterms:created>
  <dcterms:modified xsi:type="dcterms:W3CDTF">2015-04-21T19:54:01Z</dcterms:modified>
</cp:coreProperties>
</file>